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7" name="Picture Placeholder 2"/>
          <p:cNvSpPr>
            <a:spLocks noGrp="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96543982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17" name="Straight Connector 1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85017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23" name="Straight Connector 2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418727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154594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smtClean="0">
                <a:solidFill>
                  <a:schemeClr val="tx1"/>
                </a:solidFill>
                <a:effectLst/>
              </a:rPr>
              <a:t>“</a:t>
            </a:r>
            <a:endParaRPr lang="en-US" sz="8000" dirty="0">
              <a:solidFill>
                <a:schemeClr val="tx1"/>
              </a:solidFill>
              <a:effectLst/>
            </a:endParaRP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smtClean="0">
                <a:solidFill>
                  <a:schemeClr val="tx1"/>
                </a:solidFill>
                <a:effectLst/>
              </a:rPr>
              <a:t>”</a:t>
            </a:r>
            <a:endParaRPr lang="en-US" sz="8000" dirty="0">
              <a:solidFill>
                <a:schemeClr val="tx1"/>
              </a:solidFill>
              <a:effectLst/>
            </a:endParaRPr>
          </a:p>
        </p:txBody>
      </p:sp>
      <p:cxnSp>
        <p:nvCxnSpPr>
          <p:cNvPr id="13" name="Straight Connector 12"/>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535435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defRPr lang="en-US" sz="2400" b="0" cap="all" dirty="0" smtClean="0">
                <a:ln w="3175" cmpd="sng">
                  <a:noFill/>
                </a:ln>
                <a:solidFill>
                  <a:schemeClr val="tx1"/>
                </a:solidFill>
                <a:effectLst/>
                <a:latin typeface="+mj-lt"/>
                <a:ea typeface="+mj-ea"/>
                <a:cs typeface="Trebuchet MS"/>
              </a:defRPr>
            </a:lvl1pPr>
          </a:lstStyle>
          <a:p>
            <a:pPr marL="0" lvl="0">
              <a:spcBef>
                <a:spcPct val="0"/>
              </a:spcBef>
              <a:buNone/>
            </a:pPr>
            <a:r>
              <a:rPr lang="en-US" smtClean="0"/>
              <a:t>Click to edit Master text styles</a:t>
            </a:r>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3562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b"/>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a:pPr/>
              <a:t>‹#›</a:t>
            </a:fld>
            <a:endParaRPr lang="en-US"/>
          </a:p>
        </p:txBody>
      </p:sp>
      <p:cxnSp>
        <p:nvCxnSpPr>
          <p:cNvPr id="7" name="Straight Connector 6"/>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1" y="685800"/>
            <a:ext cx="4937655" cy="3615267"/>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08133" y="685801"/>
            <a:ext cx="4934479" cy="361526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a:pPr/>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a:pPr/>
              <a:t>‹#›</a:t>
            </a:fld>
            <a:endParaRPr lang="en-US"/>
          </a:p>
        </p:txBody>
      </p:sp>
      <p:cxnSp>
        <p:nvCxnSpPr>
          <p:cNvPr id="10" name="Straight Connector 9"/>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a:pPr/>
              <a:t>‹#›</a:t>
            </a:fld>
            <a:endParaRPr lang="en-US"/>
          </a:p>
        </p:txBody>
      </p:sp>
      <p:cxnSp>
        <p:nvCxnSpPr>
          <p:cNvPr id="6" name="Straight Connector 5"/>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a:pPr/>
              <a:t>‹#›</a:t>
            </a:fld>
            <a:endParaRPr lang="en-US"/>
          </a:p>
        </p:txBody>
      </p:sp>
      <p:cxnSp>
        <p:nvCxnSpPr>
          <p:cNvPr id="5" name="Straight Connector 4"/>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684212" y="685800"/>
            <a:ext cx="5943601" cy="5308600"/>
          </a:xfrm>
        </p:spPr>
        <p:txBody>
          <a:bodyPr anchor="ct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a:pPr/>
              <a:t>‹#›</a:t>
            </a:fld>
            <a:endParaRPr lang="en-US"/>
          </a:p>
        </p:txBody>
      </p:sp>
      <p:sp>
        <p:nvSpPr>
          <p:cNvPr id="14" name="Picture Placeholder 2"/>
          <p:cNvSpPr>
            <a:spLocks noGrp="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496173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11/1/2012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70000"/>
        <a:buFont typeface="Lucida Grande"/>
        <a:buChar char="►"/>
        <a:defRPr sz="18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70000"/>
        <a:buFont typeface="Lucida Grande"/>
        <a:buChar char="►"/>
        <a:defRPr sz="16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70000"/>
        <a:buFont typeface="Lucida Grande"/>
        <a:buChar char="►"/>
        <a:defRPr sz="14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70000"/>
        <a:buFont typeface="Lucida Grande"/>
        <a:buChar char="►"/>
        <a:defRPr sz="12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tlumaczenia-angielski.info/angielski/sentenc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orphology_(linguistics)" TargetMode="External"/><Relationship Id="rId2" Type="http://schemas.openxmlformats.org/officeDocument/2006/relationships/hyperlink" Target="http://en.wikipedia.org/wiki/Synt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ransformational_grammar" TargetMode="External"/><Relationship Id="rId2" Type="http://schemas.openxmlformats.org/officeDocument/2006/relationships/hyperlink" Target="http://en.wikipedia.org/wiki/Noam_Chomsk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9527" y="-111036"/>
            <a:ext cx="8001000" cy="2971801"/>
          </a:xfrm>
        </p:spPr>
        <p:txBody>
          <a:bodyPr>
            <a:normAutofit/>
          </a:bodyPr>
          <a:lstStyle/>
          <a:p>
            <a:pPr algn="ctr"/>
            <a:r>
              <a:rPr lang="en-US" sz="5400" b="1" dirty="0" smtClean="0"/>
              <a:t>Syntax</a:t>
            </a:r>
            <a:endParaRPr lang="ar-IQ" sz="5400" b="1" dirty="0"/>
          </a:p>
        </p:txBody>
      </p:sp>
    </p:spTree>
    <p:extLst>
      <p:ext uri="{BB962C8B-B14F-4D97-AF65-F5344CB8AC3E}">
        <p14:creationId xmlns:p14="http://schemas.microsoft.com/office/powerpoint/2010/main" val="137877386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2" y="209007"/>
            <a:ext cx="10758851" cy="6204856"/>
          </a:xfrm>
        </p:spPr>
        <p:txBody>
          <a:bodyPr>
            <a:normAutofit/>
          </a:bodyPr>
          <a:lstStyle/>
          <a:p>
            <a:pPr algn="ctr">
              <a:lnSpc>
                <a:spcPct val="150000"/>
              </a:lnSpc>
            </a:pPr>
            <a:r>
              <a:rPr lang="en-US" sz="4400" b="1" cap="none" dirty="0" smtClean="0"/>
              <a:t>Productivity of the language</a:t>
            </a:r>
            <a:r>
              <a:rPr lang="en-US" cap="none" dirty="0" smtClean="0"/>
              <a:t/>
            </a:r>
            <a:br>
              <a:rPr lang="en-US" cap="none" dirty="0" smtClean="0"/>
            </a:br>
            <a:r>
              <a:rPr lang="en-US" cap="none" dirty="0" smtClean="0"/>
              <a:t> </a:t>
            </a:r>
            <a:br>
              <a:rPr lang="en-US" cap="none" dirty="0" smtClean="0"/>
            </a:br>
            <a:r>
              <a:rPr lang="en-US" cap="none" dirty="0" smtClean="0"/>
              <a:t>Our ability to create totally novel yet grammatically accurate sentences with finite or limited number of rules.  </a:t>
            </a:r>
            <a:br>
              <a:rPr lang="en-US" cap="none" dirty="0" smtClean="0"/>
            </a:br>
            <a:r>
              <a:rPr lang="en-US" cap="none" dirty="0" smtClean="0"/>
              <a:t> </a:t>
            </a:r>
            <a:r>
              <a:rPr lang="ar-IQ" cap="none" dirty="0" smtClean="0"/>
              <a:t> </a:t>
            </a:r>
            <a:endParaRPr lang="ar-IQ" cap="none" dirty="0"/>
          </a:p>
        </p:txBody>
      </p:sp>
    </p:spTree>
    <p:extLst>
      <p:ext uri="{BB962C8B-B14F-4D97-AF65-F5344CB8AC3E}">
        <p14:creationId xmlns:p14="http://schemas.microsoft.com/office/powerpoint/2010/main" val="20758070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429" y="1835572"/>
            <a:ext cx="8534400" cy="1507067"/>
          </a:xfrm>
        </p:spPr>
        <p:txBody>
          <a:bodyPr>
            <a:normAutofit/>
          </a:bodyPr>
          <a:lstStyle/>
          <a:p>
            <a:pPr algn="ctr"/>
            <a:r>
              <a:rPr lang="en-US" sz="4400" b="1" cap="none" dirty="0" smtClean="0"/>
              <a:t>Deep and surface structures</a:t>
            </a:r>
            <a:endParaRPr lang="ar-IQ" sz="4400" b="1" cap="none" dirty="0"/>
          </a:p>
        </p:txBody>
      </p:sp>
    </p:spTree>
    <p:extLst>
      <p:ext uri="{BB962C8B-B14F-4D97-AF65-F5344CB8AC3E}">
        <p14:creationId xmlns:p14="http://schemas.microsoft.com/office/powerpoint/2010/main" val="580887125"/>
      </p:ext>
    </p:extLst>
  </p:cSld>
  <p:clrMapOvr>
    <a:masterClrMapping/>
  </p:clrMapOvr>
  <mc:AlternateContent xmlns:mc="http://schemas.openxmlformats.org/markup-compatibility/2006" xmlns:p14="http://schemas.microsoft.com/office/powerpoint/2010/main">
    <mc:Choice Requires="p14">
      <p:transition spd="slow" p14:dur="1500">
        <p:comb/>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235132"/>
            <a:ext cx="11260183" cy="6348548"/>
          </a:xfrm>
        </p:spPr>
        <p:txBody>
          <a:bodyPr/>
          <a:lstStyle/>
          <a:p>
            <a:pPr algn="l"/>
            <a:r>
              <a:rPr lang="en-US" cap="none" dirty="0" smtClean="0"/>
              <a:t>John broke the window.</a:t>
            </a:r>
            <a:br>
              <a:rPr lang="en-US" cap="none" dirty="0" smtClean="0"/>
            </a:br>
            <a:r>
              <a:rPr lang="en-US" cap="none" dirty="0"/>
              <a:t/>
            </a:r>
            <a:br>
              <a:rPr lang="en-US" cap="none" dirty="0"/>
            </a:br>
            <a:r>
              <a:rPr lang="en-US" cap="none" dirty="0" smtClean="0"/>
              <a:t>The window was broken by John.</a:t>
            </a:r>
            <a:br>
              <a:rPr lang="en-US" cap="none" dirty="0" smtClean="0"/>
            </a:br>
            <a:r>
              <a:rPr lang="en-US" cap="none" dirty="0"/>
              <a:t/>
            </a:r>
            <a:br>
              <a:rPr lang="en-US" cap="none" dirty="0"/>
            </a:br>
            <a:r>
              <a:rPr lang="en-US" cap="none" dirty="0" smtClean="0"/>
              <a:t>It was John who broke the window.</a:t>
            </a:r>
            <a:r>
              <a:rPr lang="en-US" cap="none" dirty="0"/>
              <a:t/>
            </a:r>
            <a:br>
              <a:rPr lang="en-US" cap="none" dirty="0"/>
            </a:br>
            <a:r>
              <a:rPr lang="en-US" cap="none" dirty="0" smtClean="0"/>
              <a:t>- - - - - - - - - - - - - - - - - - - - - - - - - - - - </a:t>
            </a:r>
            <a:r>
              <a:rPr lang="en-US" cap="none" dirty="0"/>
              <a:t/>
            </a:r>
            <a:br>
              <a:rPr lang="en-US" cap="none" dirty="0"/>
            </a:br>
            <a:r>
              <a:rPr lang="en-US" cap="none" dirty="0" smtClean="0"/>
              <a:t/>
            </a:r>
            <a:br>
              <a:rPr lang="en-US" cap="none" dirty="0" smtClean="0"/>
            </a:br>
            <a:r>
              <a:rPr lang="en-US" cap="none" dirty="0" smtClean="0"/>
              <a:t>I know Mary. </a:t>
            </a:r>
            <a:br>
              <a:rPr lang="en-US" cap="none" dirty="0" smtClean="0"/>
            </a:br>
            <a:r>
              <a:rPr lang="en-US" cap="none" dirty="0"/>
              <a:t/>
            </a:r>
            <a:br>
              <a:rPr lang="en-US" cap="none" dirty="0"/>
            </a:br>
            <a:r>
              <a:rPr lang="en-US" cap="none" dirty="0" smtClean="0"/>
              <a:t>Mary knows me. </a:t>
            </a:r>
            <a:endParaRPr lang="ar-IQ" cap="none" dirty="0"/>
          </a:p>
        </p:txBody>
      </p:sp>
    </p:spTree>
    <p:extLst>
      <p:ext uri="{BB962C8B-B14F-4D97-AF65-F5344CB8AC3E}">
        <p14:creationId xmlns:p14="http://schemas.microsoft.com/office/powerpoint/2010/main" val="4240620593"/>
      </p:ext>
    </p:extLst>
  </p:cSld>
  <p:clrMapOvr>
    <a:masterClrMapping/>
  </p:clrMapOvr>
  <mc:AlternateContent xmlns:mc="http://schemas.openxmlformats.org/markup-compatibility/2006" xmlns:p14="http://schemas.microsoft.com/office/powerpoint/2010/main">
    <mc:Choice Requires="p14">
      <p:transition spd="slow" p14:dur="1500">
        <p:wheel spokes="1"/>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39634"/>
            <a:ext cx="10967857" cy="5654765"/>
          </a:xfrm>
        </p:spPr>
        <p:txBody>
          <a:bodyPr/>
          <a:lstStyle/>
          <a:p>
            <a:pPr algn="ctr">
              <a:lnSpc>
                <a:spcPct val="150000"/>
              </a:lnSpc>
            </a:pPr>
            <a:r>
              <a:rPr lang="en-US" cap="none" dirty="0" smtClean="0"/>
              <a:t>The </a:t>
            </a:r>
            <a:r>
              <a:rPr lang="en-US" sz="4000" b="1" u="sng" cap="none" dirty="0" smtClean="0">
                <a:solidFill>
                  <a:schemeClr val="bg1"/>
                </a:solidFill>
              </a:rPr>
              <a:t>surface structure</a:t>
            </a:r>
            <a:r>
              <a:rPr lang="en-US" cap="none" dirty="0" smtClean="0"/>
              <a:t> of a sentence is the final </a:t>
            </a:r>
            <a:br>
              <a:rPr lang="en-US" cap="none" dirty="0" smtClean="0"/>
            </a:br>
            <a:r>
              <a:rPr lang="en-US" cap="none" dirty="0" smtClean="0"/>
              <a:t>stage in the syntactic representation of a sentence which provides the phonological component of the grammar and which most closely corresponds to the structure of a sentence we articulate or hear. </a:t>
            </a:r>
            <a:endParaRPr lang="ar-IQ" cap="none" dirty="0"/>
          </a:p>
        </p:txBody>
      </p:sp>
    </p:spTree>
    <p:extLst>
      <p:ext uri="{BB962C8B-B14F-4D97-AF65-F5344CB8AC3E}">
        <p14:creationId xmlns:p14="http://schemas.microsoft.com/office/powerpoint/2010/main" val="2343867608"/>
      </p:ext>
    </p:extLst>
  </p:cSld>
  <p:clrMapOvr>
    <a:masterClrMapping/>
  </p:clrMapOvr>
  <mc:AlternateContent xmlns:mc="http://schemas.openxmlformats.org/markup-compatibility/2006" xmlns:p14="http://schemas.microsoft.com/office/powerpoint/2010/main">
    <mc:Choice Requires="p14">
      <p:transition spd="slow" p14:dur="1250">
        <p15:prstTrans xmlns:p15="http://schemas.microsoft.com/office/powerpoint/2012/main" prst="pageCurlSingle"/>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522514"/>
            <a:ext cx="10458405" cy="5471885"/>
          </a:xfrm>
        </p:spPr>
        <p:txBody>
          <a:bodyPr/>
          <a:lstStyle/>
          <a:p>
            <a:pPr algn="ctr">
              <a:lnSpc>
                <a:spcPct val="150000"/>
              </a:lnSpc>
            </a:pPr>
            <a:r>
              <a:rPr lang="en-US" cap="none" dirty="0" smtClean="0"/>
              <a:t>The </a:t>
            </a:r>
            <a:r>
              <a:rPr lang="en-US" sz="4000" b="1" cap="none" dirty="0" smtClean="0">
                <a:solidFill>
                  <a:schemeClr val="bg1"/>
                </a:solidFill>
              </a:rPr>
              <a:t>Deep Structure</a:t>
            </a:r>
            <a:r>
              <a:rPr lang="en-US" cap="none" dirty="0" smtClean="0"/>
              <a:t> is an abstract level of structural organization in which all elements determining structural interpretation are recognized. The same deep structure can the source of many other surface structures.</a:t>
            </a:r>
            <a:endParaRPr lang="ar-IQ" cap="none" dirty="0"/>
          </a:p>
        </p:txBody>
      </p:sp>
    </p:spTree>
    <p:extLst>
      <p:ext uri="{BB962C8B-B14F-4D97-AF65-F5344CB8AC3E}">
        <p14:creationId xmlns:p14="http://schemas.microsoft.com/office/powerpoint/2010/main" val="461419351"/>
      </p:ext>
    </p:extLst>
  </p:cSld>
  <p:clrMapOvr>
    <a:masterClrMapping/>
  </p:clrMapOvr>
  <mc:AlternateContent xmlns:mc="http://schemas.openxmlformats.org/markup-compatibility/2006" xmlns:p14="http://schemas.microsoft.com/office/powerpoint/2010/main">
    <mc:Choice Requires="p14">
      <p:transition spd="slow" p14:dur="1500">
        <p14:pan dir="u"/>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23" y="587829"/>
            <a:ext cx="10732725" cy="3082834"/>
          </a:xfrm>
        </p:spPr>
        <p:txBody>
          <a:bodyPr>
            <a:normAutofit/>
          </a:bodyPr>
          <a:lstStyle/>
          <a:p>
            <a:pPr algn="ctr"/>
            <a:r>
              <a:rPr lang="en-US" sz="4400" b="1" cap="none" dirty="0" smtClean="0">
                <a:latin typeface="Calibri" panose="020F0502020204030204" pitchFamily="34" charset="0"/>
                <a:cs typeface="Calibri" panose="020F0502020204030204" pitchFamily="34" charset="0"/>
              </a:rPr>
              <a:t>Structural Ambiguity</a:t>
            </a:r>
            <a:endParaRPr lang="ar-IQ" sz="4400" b="1" cap="none" dirty="0">
              <a:latin typeface="Calibri" panose="020F0502020204030204" pitchFamily="34" charset="0"/>
            </a:endParaRPr>
          </a:p>
        </p:txBody>
      </p:sp>
    </p:spTree>
    <p:extLst>
      <p:ext uri="{BB962C8B-B14F-4D97-AF65-F5344CB8AC3E}">
        <p14:creationId xmlns:p14="http://schemas.microsoft.com/office/powerpoint/2010/main" val="3005768523"/>
      </p:ext>
    </p:extLst>
  </p:cSld>
  <p:clrMapOvr>
    <a:masterClrMapping/>
  </p:clrMapOvr>
  <mc:AlternateContent xmlns:mc="http://schemas.openxmlformats.org/markup-compatibility/2006" xmlns:p14="http://schemas.microsoft.com/office/powerpoint/2010/main">
    <mc:Choice Requires="p14">
      <p:transition spd="slow" p14:dur="1750">
        <p:wipe/>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18011"/>
            <a:ext cx="10745788" cy="5852159"/>
          </a:xfrm>
        </p:spPr>
        <p:txBody>
          <a:bodyPr>
            <a:normAutofit/>
          </a:bodyPr>
          <a:lstStyle/>
          <a:p>
            <a:pPr algn="ctr"/>
            <a:r>
              <a:rPr lang="en-US" sz="4000" cap="none" dirty="0" smtClean="0"/>
              <a:t>Ann </a:t>
            </a:r>
            <a:r>
              <a:rPr lang="en-US" sz="4000" cap="none" dirty="0"/>
              <a:t> </a:t>
            </a:r>
            <a:r>
              <a:rPr lang="en-US" sz="4000" cap="none" dirty="0" smtClean="0"/>
              <a:t>whacked the man with an umbrella .</a:t>
            </a:r>
            <a:endParaRPr lang="ar-IQ" sz="4000" cap="none" dirty="0"/>
          </a:p>
        </p:txBody>
      </p:sp>
    </p:spTree>
    <p:extLst>
      <p:ext uri="{BB962C8B-B14F-4D97-AF65-F5344CB8AC3E}">
        <p14:creationId xmlns:p14="http://schemas.microsoft.com/office/powerpoint/2010/main" val="70226890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69817"/>
            <a:ext cx="10745788" cy="6570617"/>
          </a:xfrm>
        </p:spPr>
        <p:txBody>
          <a:bodyPr>
            <a:normAutofit fontScale="90000"/>
          </a:bodyPr>
          <a:lstStyle/>
          <a:p>
            <a:pPr algn="ctr"/>
            <a:r>
              <a:rPr lang="en-US" cap="none" dirty="0" smtClean="0"/>
              <a:t/>
            </a:r>
            <a:br>
              <a:rPr lang="en-US" cap="none" dirty="0" smtClean="0"/>
            </a:br>
            <a:r>
              <a:rPr lang="en-US" cap="none" dirty="0"/>
              <a:t/>
            </a:r>
            <a:br>
              <a:rPr lang="en-US" cap="none" dirty="0"/>
            </a:br>
            <a:r>
              <a:rPr lang="en-US" cap="none" dirty="0" smtClean="0"/>
              <a:t>He loves his dog more than his wife.</a:t>
            </a:r>
            <a:br>
              <a:rPr lang="en-US" cap="none" dirty="0" smtClean="0"/>
            </a:br>
            <a:r>
              <a:rPr lang="en-US" cap="none" dirty="0"/>
              <a:t/>
            </a:r>
            <a:br>
              <a:rPr lang="en-US" cap="none" dirty="0"/>
            </a:br>
            <a:r>
              <a:rPr lang="en-US" cap="none" dirty="0" smtClean="0"/>
              <a:t>Flying planes can be dangerous.</a:t>
            </a:r>
            <a:br>
              <a:rPr lang="en-US" cap="none" dirty="0" smtClean="0"/>
            </a:br>
            <a:r>
              <a:rPr lang="en-US" cap="none" dirty="0"/>
              <a:t/>
            </a:r>
            <a:br>
              <a:rPr lang="en-US" cap="none" dirty="0"/>
            </a:br>
            <a:r>
              <a:rPr lang="en-US" cap="none" dirty="0" smtClean="0"/>
              <a:t>I shot an elephant in my pajamas.</a:t>
            </a:r>
            <a:br>
              <a:rPr lang="en-US" cap="none" dirty="0" smtClean="0"/>
            </a:br>
            <a:r>
              <a:rPr lang="en-US" cap="none" dirty="0" smtClean="0"/>
              <a:t/>
            </a:r>
            <a:br>
              <a:rPr lang="en-US" cap="none" dirty="0" smtClean="0"/>
            </a:br>
            <a:r>
              <a:rPr lang="en-US" cap="none" dirty="0" smtClean="0"/>
              <a:t>He ate the cookies on the table.</a:t>
            </a:r>
            <a:br>
              <a:rPr lang="en-US" cap="none" dirty="0" smtClean="0"/>
            </a:br>
            <a:r>
              <a:rPr lang="en-US" cap="none" dirty="0"/>
              <a:t/>
            </a:r>
            <a:br>
              <a:rPr lang="en-US" cap="none" dirty="0"/>
            </a:br>
            <a:r>
              <a:rPr lang="en-US" cap="none" dirty="0" smtClean="0"/>
              <a:t>American history teacher.</a:t>
            </a:r>
            <a:br>
              <a:rPr lang="en-US" cap="none" dirty="0" smtClean="0"/>
            </a:br>
            <a:r>
              <a:rPr lang="en-US" cap="none" dirty="0"/>
              <a:t/>
            </a:r>
            <a:br>
              <a:rPr lang="en-US" cap="none" dirty="0"/>
            </a:br>
            <a:r>
              <a:rPr lang="en-US" cap="none" dirty="0" smtClean="0"/>
              <a:t>English language teacher.</a:t>
            </a:r>
            <a:r>
              <a:rPr lang="ar-IQ" dirty="0" smtClean="0"/>
              <a:t/>
            </a:r>
            <a:br>
              <a:rPr lang="ar-IQ" dirty="0" smtClean="0"/>
            </a:br>
            <a:r>
              <a:rPr lang="en-US" cap="none" dirty="0"/>
              <a:t/>
            </a:r>
            <a:br>
              <a:rPr lang="en-US" cap="none" dirty="0"/>
            </a:br>
            <a:r>
              <a:rPr lang="en-US" cap="none" dirty="0" smtClean="0"/>
              <a:t>  </a:t>
            </a:r>
            <a:endParaRPr lang="ar-IQ" cap="none" dirty="0"/>
          </a:p>
        </p:txBody>
      </p:sp>
    </p:spTree>
    <p:extLst>
      <p:ext uri="{BB962C8B-B14F-4D97-AF65-F5344CB8AC3E}">
        <p14:creationId xmlns:p14="http://schemas.microsoft.com/office/powerpoint/2010/main" val="18367068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87382"/>
            <a:ext cx="10562908" cy="6400801"/>
          </a:xfrm>
        </p:spPr>
        <p:txBody>
          <a:bodyPr>
            <a:noAutofit/>
          </a:bodyPr>
          <a:lstStyle/>
          <a:p>
            <a:pPr algn="ctr"/>
            <a:r>
              <a:rPr lang="en-US" sz="4000" cap="none" dirty="0" smtClean="0"/>
              <a:t>The chicken is ready to eat.</a:t>
            </a:r>
            <a:r>
              <a:rPr lang="ar-IQ" sz="4000" cap="none" dirty="0" smtClean="0"/>
              <a:t/>
            </a:r>
            <a:br>
              <a:rPr lang="ar-IQ" sz="4000" cap="none" dirty="0" smtClean="0"/>
            </a:br>
            <a:r>
              <a:rPr lang="ar-IQ" sz="4000" cap="none" dirty="0"/>
              <a:t/>
            </a:r>
            <a:br>
              <a:rPr lang="ar-IQ" sz="4000" cap="none" dirty="0"/>
            </a:br>
            <a:r>
              <a:rPr lang="en-US" sz="4000" cap="none" dirty="0" smtClean="0"/>
              <a:t>The parents of the bride and groom were waiting outside.</a:t>
            </a:r>
            <a:r>
              <a:rPr lang="en-US" sz="4000" cap="none" dirty="0"/>
              <a:t/>
            </a:r>
            <a:br>
              <a:rPr lang="en-US" sz="4000" cap="none" dirty="0"/>
            </a:br>
            <a:r>
              <a:rPr lang="en-US" sz="4000" cap="none" dirty="0" smtClean="0"/>
              <a:t/>
            </a:r>
            <a:br>
              <a:rPr lang="en-US" sz="4000" cap="none" dirty="0" smtClean="0"/>
            </a:br>
            <a:r>
              <a:rPr lang="en-US" sz="4000" i="1" cap="none" dirty="0" smtClean="0"/>
              <a:t>John saw the man on the mountain with a telescope. </a:t>
            </a:r>
            <a:br>
              <a:rPr lang="en-US" sz="4000" i="1" cap="none" dirty="0" smtClean="0"/>
            </a:br>
            <a:r>
              <a:rPr lang="en-US" sz="4000" i="1" cap="none" dirty="0" smtClean="0"/>
              <a:t/>
            </a:r>
            <a:br>
              <a:rPr lang="en-US" sz="4000" i="1" cap="none" dirty="0" smtClean="0"/>
            </a:br>
            <a:r>
              <a:rPr lang="en-US" sz="4000" i="1" cap="none" dirty="0" smtClean="0"/>
              <a:t>they are hunting dogs.</a:t>
            </a:r>
            <a:r>
              <a:rPr lang="en-US" sz="4000" cap="none" dirty="0" smtClean="0"/>
              <a:t/>
            </a:r>
            <a:br>
              <a:rPr lang="en-US" sz="4000" cap="none" dirty="0" smtClean="0"/>
            </a:br>
            <a:r>
              <a:rPr lang="en-US" sz="4000" cap="none" dirty="0" smtClean="0"/>
              <a:t> </a:t>
            </a:r>
            <a:endParaRPr lang="ar-IQ" sz="4000" cap="none" dirty="0"/>
          </a:p>
        </p:txBody>
      </p:sp>
    </p:spTree>
    <p:extLst>
      <p:ext uri="{BB962C8B-B14F-4D97-AF65-F5344CB8AC3E}">
        <p14:creationId xmlns:p14="http://schemas.microsoft.com/office/powerpoint/2010/main" val="32894147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96389"/>
            <a:ext cx="10850291" cy="5891347"/>
          </a:xfrm>
        </p:spPr>
        <p:txBody>
          <a:bodyPr/>
          <a:lstStyle/>
          <a:p>
            <a:pPr algn="ctr">
              <a:lnSpc>
                <a:spcPct val="150000"/>
              </a:lnSpc>
            </a:pPr>
            <a:r>
              <a:rPr lang="en-US" cap="none" dirty="0" smtClean="0"/>
              <a:t>A branch of linguistics that is concerned with the study of the structure of a </a:t>
            </a:r>
            <a:r>
              <a:rPr lang="en-US" cap="none" dirty="0" smtClean="0">
                <a:hlinkClick r:id="rId2"/>
              </a:rPr>
              <a:t>sentence</a:t>
            </a:r>
            <a:r>
              <a:rPr lang="en-US" cap="none" dirty="0" smtClean="0"/>
              <a:t> and ordering of its elements. The word syntax itself derives from </a:t>
            </a:r>
            <a:r>
              <a:rPr lang="en-US" cap="none" dirty="0"/>
              <a:t>G</a:t>
            </a:r>
            <a:r>
              <a:rPr lang="en-US" cap="none" dirty="0" smtClean="0"/>
              <a:t>reek words meaning ‘together’ or ‘arrangement’,</a:t>
            </a:r>
            <a:endParaRPr lang="ar-IQ" cap="none" dirty="0">
              <a:latin typeface="Calibri" panose="020F0502020204030204" pitchFamily="34" charset="0"/>
            </a:endParaRPr>
          </a:p>
        </p:txBody>
      </p:sp>
    </p:spTree>
    <p:extLst>
      <p:ext uri="{BB962C8B-B14F-4D97-AF65-F5344CB8AC3E}">
        <p14:creationId xmlns:p14="http://schemas.microsoft.com/office/powerpoint/2010/main" val="6440785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7200"/>
            <a:ext cx="10131834" cy="5537199"/>
          </a:xfrm>
        </p:spPr>
        <p:txBody>
          <a:bodyPr>
            <a:normAutofit/>
          </a:bodyPr>
          <a:lstStyle/>
          <a:p>
            <a:pPr algn="ctr"/>
            <a:r>
              <a:rPr lang="en-US" sz="4400" b="1" dirty="0" smtClean="0"/>
              <a:t>Generative Grammar</a:t>
            </a:r>
            <a:endParaRPr lang="ar-IQ" sz="4400" b="1" dirty="0"/>
          </a:p>
        </p:txBody>
      </p:sp>
    </p:spTree>
    <p:extLst>
      <p:ext uri="{BB962C8B-B14F-4D97-AF65-F5344CB8AC3E}">
        <p14:creationId xmlns:p14="http://schemas.microsoft.com/office/powerpoint/2010/main" val="245457990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209006"/>
            <a:ext cx="11782697" cy="6518365"/>
          </a:xfrm>
        </p:spPr>
        <p:txBody>
          <a:bodyPr/>
          <a:lstStyle/>
          <a:p>
            <a:pPr algn="ctr"/>
            <a:r>
              <a:rPr lang="en-US" b="1" dirty="0" smtClean="0"/>
              <a:t>generative grammar</a:t>
            </a:r>
            <a:br>
              <a:rPr lang="en-US" b="1" dirty="0" smtClean="0"/>
            </a:br>
            <a:r>
              <a:rPr lang="en-US" dirty="0"/>
              <a:t> </a:t>
            </a:r>
            <a:r>
              <a:rPr lang="en-US" dirty="0" smtClean="0"/>
              <a:t/>
            </a:r>
            <a:br>
              <a:rPr lang="en-US" dirty="0" smtClean="0"/>
            </a:br>
            <a:r>
              <a:rPr lang="en-US" cap="none" dirty="0" smtClean="0"/>
              <a:t>Refers to a particular approach to the study of </a:t>
            </a:r>
            <a:r>
              <a:rPr lang="en-US" cap="none" dirty="0" smtClean="0">
                <a:hlinkClick r:id="rId2" tooltip="Syntax"/>
              </a:rPr>
              <a:t>syntax</a:t>
            </a:r>
            <a:r>
              <a:rPr lang="en-US" cap="none" dirty="0" smtClean="0"/>
              <a:t>. A generative grammar of a language attempts to give a set of rules that will correctly predict which combinations of words will form grammatical sentences. In most approaches to generative grammar, the rules will also predict the </a:t>
            </a:r>
            <a:r>
              <a:rPr lang="en-US" cap="none" dirty="0" smtClean="0">
                <a:hlinkClick r:id="rId3" tooltip="Morphology (linguistics)"/>
              </a:rPr>
              <a:t>morphology</a:t>
            </a:r>
            <a:r>
              <a:rPr lang="en-US" cap="none" dirty="0" smtClean="0"/>
              <a:t> of a sentence</a:t>
            </a:r>
            <a:endParaRPr lang="ar-IQ" dirty="0">
              <a:latin typeface="Calibri" panose="020F0502020204030204" pitchFamily="34" charset="0"/>
            </a:endParaRPr>
          </a:p>
        </p:txBody>
      </p:sp>
    </p:spTree>
    <p:extLst>
      <p:ext uri="{BB962C8B-B14F-4D97-AF65-F5344CB8AC3E}">
        <p14:creationId xmlns:p14="http://schemas.microsoft.com/office/powerpoint/2010/main" val="16338890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2514"/>
            <a:ext cx="10928668" cy="5786846"/>
          </a:xfrm>
        </p:spPr>
        <p:txBody>
          <a:bodyPr>
            <a:normAutofit/>
          </a:bodyPr>
          <a:lstStyle/>
          <a:p>
            <a:pPr algn="ctr">
              <a:lnSpc>
                <a:spcPct val="150000"/>
              </a:lnSpc>
            </a:pPr>
            <a:r>
              <a:rPr lang="en-US" sz="4400" cap="none" dirty="0" smtClean="0"/>
              <a:t>Generative grammar originates in the work of </a:t>
            </a:r>
            <a:r>
              <a:rPr lang="en-US" u="sng" dirty="0" smtClean="0">
                <a:solidFill>
                  <a:schemeClr val="bg1"/>
                </a:solidFill>
              </a:rPr>
              <a:t>N</a:t>
            </a:r>
            <a:r>
              <a:rPr lang="en-US" cap="none" dirty="0" smtClean="0">
                <a:solidFill>
                  <a:schemeClr val="bg1"/>
                </a:solidFill>
                <a:hlinkClick r:id="rId2" tooltip="Noam Chomsky"/>
              </a:rPr>
              <a:t>oam</a:t>
            </a:r>
            <a:r>
              <a:rPr lang="en-US" sz="4400" cap="none" dirty="0" smtClean="0">
                <a:hlinkClick r:id="rId2" tooltip="Noam Chomsky"/>
              </a:rPr>
              <a:t> </a:t>
            </a:r>
            <a:r>
              <a:rPr lang="en-US" sz="4000" cap="none" dirty="0" smtClean="0">
                <a:hlinkClick r:id="rId2" tooltip="Noam Chomsky"/>
              </a:rPr>
              <a:t>C</a:t>
            </a:r>
            <a:r>
              <a:rPr lang="en-US" sz="4400" cap="none" dirty="0" smtClean="0">
                <a:hlinkClick r:id="rId2" tooltip="Noam Chomsky"/>
              </a:rPr>
              <a:t>homsky</a:t>
            </a:r>
            <a:r>
              <a:rPr lang="en-US" sz="4400" cap="none" dirty="0" smtClean="0"/>
              <a:t>, beginning in the late 1950s. Early versions of Chomsky's theory were called </a:t>
            </a:r>
            <a:r>
              <a:rPr lang="en-US" sz="4400" cap="none" dirty="0" smtClean="0">
                <a:hlinkClick r:id="rId3" tooltip="Transformational grammar"/>
              </a:rPr>
              <a:t>Transformational Grammar</a:t>
            </a:r>
            <a:endParaRPr lang="ar-IQ" sz="4400" cap="none" dirty="0"/>
          </a:p>
        </p:txBody>
      </p:sp>
    </p:spTree>
    <p:extLst>
      <p:ext uri="{BB962C8B-B14F-4D97-AF65-F5344CB8AC3E}">
        <p14:creationId xmlns:p14="http://schemas.microsoft.com/office/powerpoint/2010/main" val="417853595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195944"/>
            <a:ext cx="11168743" cy="6413862"/>
          </a:xfrm>
        </p:spPr>
        <p:txBody>
          <a:bodyPr>
            <a:normAutofit/>
          </a:bodyPr>
          <a:lstStyle/>
          <a:p>
            <a:pPr algn="ctr">
              <a:lnSpc>
                <a:spcPct val="150000"/>
              </a:lnSpc>
            </a:pPr>
            <a:r>
              <a:rPr lang="en-US" sz="4000" dirty="0" smtClean="0"/>
              <a:t>     L</a:t>
            </a:r>
            <a:r>
              <a:rPr lang="en-US" sz="4000" cap="none" dirty="0" smtClean="0"/>
              <a:t>inguists , as inspired by Chomsky, tried to produce a grammar that specifies the          “ </a:t>
            </a:r>
            <a:r>
              <a:rPr lang="en-US" sz="4000" u="sng" cap="none" dirty="0" smtClean="0"/>
              <a:t>well-formed </a:t>
            </a:r>
            <a:r>
              <a:rPr lang="en-US" sz="4000" cap="none" dirty="0" smtClean="0"/>
              <a:t>“ sentences. </a:t>
            </a:r>
            <a:r>
              <a:rPr lang="en-US" sz="4000" dirty="0" smtClean="0"/>
              <a:t> </a:t>
            </a:r>
            <a:endParaRPr lang="ar-IQ" sz="4000" dirty="0"/>
          </a:p>
        </p:txBody>
      </p:sp>
    </p:spTree>
    <p:extLst>
      <p:ext uri="{BB962C8B-B14F-4D97-AF65-F5344CB8AC3E}">
        <p14:creationId xmlns:p14="http://schemas.microsoft.com/office/powerpoint/2010/main" val="42134665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52698"/>
            <a:ext cx="10275525" cy="5641702"/>
          </a:xfrm>
        </p:spPr>
        <p:txBody>
          <a:bodyPr/>
          <a:lstStyle/>
          <a:p>
            <a:pPr algn="ctr">
              <a:lnSpc>
                <a:spcPct val="150000"/>
              </a:lnSpc>
            </a:pPr>
            <a:r>
              <a:rPr lang="en-US" cap="none" dirty="0" smtClean="0"/>
              <a:t>This is why this grammar seems to have a lot in common with mathematics. </a:t>
            </a:r>
            <a:br>
              <a:rPr lang="en-US" cap="none" dirty="0" smtClean="0"/>
            </a:br>
            <a:r>
              <a:rPr lang="en-US" cap="none" dirty="0" smtClean="0"/>
              <a:t>“ I will consider a language to be a set of </a:t>
            </a:r>
            <a:br>
              <a:rPr lang="en-US" cap="none" dirty="0" smtClean="0"/>
            </a:br>
            <a:r>
              <a:rPr lang="en-US" cap="none" dirty="0" smtClean="0"/>
              <a:t>( finite and infinite ) of sentences.</a:t>
            </a:r>
            <a:endParaRPr lang="ar-IQ" cap="none" dirty="0"/>
          </a:p>
        </p:txBody>
      </p:sp>
    </p:spTree>
    <p:extLst>
      <p:ext uri="{BB962C8B-B14F-4D97-AF65-F5344CB8AC3E}">
        <p14:creationId xmlns:p14="http://schemas.microsoft.com/office/powerpoint/2010/main" val="2395277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78823"/>
            <a:ext cx="10915606" cy="6165668"/>
          </a:xfrm>
        </p:spPr>
        <p:txBody>
          <a:bodyPr>
            <a:noAutofit/>
          </a:bodyPr>
          <a:lstStyle/>
          <a:p>
            <a:pPr algn="ctr">
              <a:lnSpc>
                <a:spcPct val="150000"/>
              </a:lnSpc>
            </a:pPr>
            <a:r>
              <a:rPr lang="en-US" sz="4000" cap="none" dirty="0" smtClean="0"/>
              <a:t>The term “ generative “ can be best explained by the rules of mathematics.</a:t>
            </a:r>
            <a:br>
              <a:rPr lang="en-US" sz="4000" cap="none" dirty="0" smtClean="0"/>
            </a:br>
            <a:r>
              <a:rPr lang="en-US" sz="4000" cap="none" dirty="0" smtClean="0"/>
              <a:t/>
            </a:r>
            <a:br>
              <a:rPr lang="en-US" sz="4000" cap="none" dirty="0" smtClean="0"/>
            </a:br>
            <a:r>
              <a:rPr lang="en-US" sz="4000" cap="none" dirty="0" smtClean="0"/>
              <a:t>Take the following formula :</a:t>
            </a:r>
            <a:br>
              <a:rPr lang="en-US" sz="4000" cap="none" dirty="0" smtClean="0"/>
            </a:br>
            <a:r>
              <a:rPr lang="en-US" sz="4000" cap="none" dirty="0"/>
              <a:t> </a:t>
            </a:r>
            <a:r>
              <a:rPr lang="en-US" sz="4000" cap="none" dirty="0" smtClean="0"/>
              <a:t>  </a:t>
            </a:r>
            <a:br>
              <a:rPr lang="en-US" sz="4000" cap="none" dirty="0" smtClean="0"/>
            </a:br>
            <a:r>
              <a:rPr lang="en-US" sz="4000" cap="none" dirty="0"/>
              <a:t> </a:t>
            </a:r>
            <a:r>
              <a:rPr lang="en-US" sz="4000" cap="none" dirty="0" smtClean="0"/>
              <a:t>  3x  +  2y  = …….</a:t>
            </a:r>
            <a:br>
              <a:rPr lang="en-US" sz="4000" cap="none" dirty="0" smtClean="0"/>
            </a:br>
            <a:endParaRPr lang="ar-IQ" sz="4000" cap="none" dirty="0"/>
          </a:p>
        </p:txBody>
      </p:sp>
    </p:spTree>
    <p:extLst>
      <p:ext uri="{BB962C8B-B14F-4D97-AF65-F5344CB8AC3E}">
        <p14:creationId xmlns:p14="http://schemas.microsoft.com/office/powerpoint/2010/main" val="22272945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91886"/>
            <a:ext cx="10876417" cy="6152605"/>
          </a:xfrm>
        </p:spPr>
        <p:txBody>
          <a:bodyPr>
            <a:normAutofit/>
          </a:bodyPr>
          <a:lstStyle/>
          <a:p>
            <a:pPr>
              <a:lnSpc>
                <a:spcPct val="150000"/>
              </a:lnSpc>
            </a:pPr>
            <a:r>
              <a:rPr lang="en-US" cap="none" dirty="0" smtClean="0"/>
              <a:t>X  ( boy )  </a:t>
            </a:r>
            <a:br>
              <a:rPr lang="en-US" cap="none" dirty="0" smtClean="0"/>
            </a:br>
            <a:r>
              <a:rPr lang="en-US" cap="none" dirty="0" smtClean="0"/>
              <a:t>y  ( </a:t>
            </a:r>
            <a:r>
              <a:rPr lang="en-US" cap="none" smtClean="0"/>
              <a:t>book )</a:t>
            </a:r>
            <a:r>
              <a:rPr lang="en-US" cap="none" dirty="0"/>
              <a:t/>
            </a:r>
            <a:br>
              <a:rPr lang="en-US" cap="none" dirty="0"/>
            </a:br>
            <a:r>
              <a:rPr lang="en-US" cap="none" dirty="0" smtClean="0"/>
              <a:t>The little </a:t>
            </a:r>
            <a:r>
              <a:rPr lang="en-US" u="sng" cap="none" dirty="0" smtClean="0"/>
              <a:t>boy</a:t>
            </a:r>
            <a:r>
              <a:rPr lang="en-US" cap="none" dirty="0" smtClean="0"/>
              <a:t> read the yellow </a:t>
            </a:r>
            <a:r>
              <a:rPr lang="en-US" u="sng" cap="none" dirty="0" smtClean="0"/>
              <a:t>book.</a:t>
            </a:r>
            <a:br>
              <a:rPr lang="en-US" u="sng" cap="none" dirty="0" smtClean="0"/>
            </a:br>
            <a:r>
              <a:rPr lang="en-US" cap="none" dirty="0" smtClean="0"/>
              <a:t>The smart boy threw the small note book.</a:t>
            </a:r>
            <a:br>
              <a:rPr lang="en-US" cap="none" dirty="0" smtClean="0"/>
            </a:br>
            <a:r>
              <a:rPr lang="en-US" cap="none" dirty="0" smtClean="0"/>
              <a:t>That man’s boy was carrying a big book. </a:t>
            </a:r>
            <a:br>
              <a:rPr lang="en-US" cap="none" dirty="0" smtClean="0"/>
            </a:br>
            <a:r>
              <a:rPr lang="en-US" cap="none" dirty="0" smtClean="0"/>
              <a:t>Last night , that boy who is dancing beautifully,  was reading in the book of animals.   </a:t>
            </a:r>
            <a:endParaRPr lang="ar-IQ" cap="none" dirty="0"/>
          </a:p>
        </p:txBody>
      </p:sp>
    </p:spTree>
    <p:extLst>
      <p:ext uri="{BB962C8B-B14F-4D97-AF65-F5344CB8AC3E}">
        <p14:creationId xmlns:p14="http://schemas.microsoft.com/office/powerpoint/2010/main" val="2674307578"/>
      </p:ext>
    </p:extLst>
  </p:cSld>
  <p:clrMapOvr>
    <a:masterClrMapping/>
  </p:clrMapOvr>
  <mc:AlternateContent xmlns:mc="http://schemas.openxmlformats.org/markup-compatibility/2006" xmlns:p14="http://schemas.microsoft.com/office/powerpoint/2010/main">
    <mc:Choice Requires="p14">
      <p:transition spd="slow" p14:dur="1250">
        <p15:prstTrans xmlns:p15="http://schemas.microsoft.com/office/powerpoint/2012/main" prst="pageCurlSingle"/>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PR-Framing5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PR-Framing5a">
      <a:majorFont>
        <a:latin typeface="Century Gothic" panose="020B0502020202020204"/>
        <a:ea typeface=""/>
        <a:cs typeface=""/>
      </a:majorFont>
      <a:minorFont>
        <a:latin typeface="Century Gothic" panose="020B0502020202020204"/>
        <a:ea typeface=""/>
        <a:cs typeface=""/>
      </a:minorFont>
    </a:fontScheme>
    <a:fmtScheme name="Slice-PR-Framing5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51DC7820-ED1B-410C-88C4-992A19D108F2}"/>
    </a:ext>
  </a:extLst>
</a:theme>
</file>

<file path=docProps/app.xml><?xml version="1.0" encoding="utf-8"?>
<Properties xmlns="http://schemas.openxmlformats.org/officeDocument/2006/extended-properties" xmlns:vt="http://schemas.openxmlformats.org/officeDocument/2006/docPropsVTypes">
  <Template>Slice</Template>
  <TotalTime>278</TotalTime>
  <Words>154</Words>
  <Application>Microsoft Office PowerPoint</Application>
  <PresentationFormat>Custom</PresentationFormat>
  <Paragraphs>18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Lucida Grande</vt:lpstr>
      <vt:lpstr>Trebuchet MS</vt:lpstr>
      <vt:lpstr>Slice</vt:lpstr>
      <vt:lpstr>Syntax</vt:lpstr>
      <vt:lpstr>A branch of linguistics that is concerned with the study of the structure of a sentence and ordering of its elements. The word syntax itself derives from Greek words meaning ‘together’ or ‘arrangement’,</vt:lpstr>
      <vt:lpstr>Generative Grammar</vt:lpstr>
      <vt:lpstr>generative grammar   Refers to a particular approach to the study of syntax. A generative grammar of a language attempts to give a set of rules that will correctly predict which combinations of words will form grammatical sentences. In most approaches to generative grammar, the rules will also predict the morphology of a sentence</vt:lpstr>
      <vt:lpstr>Generative grammar originates in the work of Noam Chomsky, beginning in the late 1950s. Early versions of Chomsky's theory were called Transformational Grammar</vt:lpstr>
      <vt:lpstr>     Linguists , as inspired by Chomsky, tried to produce a grammar that specifies the          “ well-formed “ sentences.  </vt:lpstr>
      <vt:lpstr>This is why this grammar seems to have a lot in common with mathematics.  “ I will consider a language to be a set of  ( finite and infinite ) of sentences.</vt:lpstr>
      <vt:lpstr>The term “ generative “ can be best explained by the rules of mathematics.  Take the following formula :        3x  +  2y  = ……. </vt:lpstr>
      <vt:lpstr>X  ( boy )   y  ( book ) The little boy read the yellow book. The smart boy threw the small note book. That man’s boy was carrying a big book.  Last night , that boy who is dancing beautifully,  was reading in the book of animals.   </vt:lpstr>
      <vt:lpstr>Productivity of the language   Our ability to create totally novel yet grammatically accurate sentences with finite or limited number of rules.     </vt:lpstr>
      <vt:lpstr>Deep and surface structures</vt:lpstr>
      <vt:lpstr>John broke the window.  The window was broken by John.  It was John who broke the window. - - - - - - - - - - - - - - - - - - - - - - - - - - - -   I know Mary.   Mary knows me. </vt:lpstr>
      <vt:lpstr>The surface structure of a sentence is the final  stage in the syntactic representation of a sentence which provides the phonological component of the grammar and which most closely corresponds to the structure of a sentence we articulate or hear. </vt:lpstr>
      <vt:lpstr>The Deep Structure is an abstract level of structural organization in which all elements determining structural interpretation are recognized. The same deep structure can the source of many other surface structures.</vt:lpstr>
      <vt:lpstr>Structural Ambiguity</vt:lpstr>
      <vt:lpstr>Ann  whacked the man with an umbrella .</vt:lpstr>
      <vt:lpstr>  He loves his dog more than his wife.  Flying planes can be dangerous.  I shot an elephant in my pajamas.  He ate the cookies on the table.  American history teacher.  English language teacher.    </vt:lpstr>
      <vt:lpstr>The chicken is ready to eat.  The parents of the bride and groom were waiting outside.  John saw the man on the mountain with a telescope.   they are hunting dogs.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Syntax</dc:title>
  <dc:creator>English</dc:creator>
  <cp:lastModifiedBy>English</cp:lastModifiedBy>
  <cp:revision>22</cp:revision>
  <dcterms:created xsi:type="dcterms:W3CDTF">2012-10-26T15:36:12Z</dcterms:created>
  <dcterms:modified xsi:type="dcterms:W3CDTF">2012-11-01T16:10:40Z</dcterms:modified>
</cp:coreProperties>
</file>